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 id="261" r:id="rId8"/>
    <p:sldId id="267" r:id="rId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57E"/>
    <a:srgbClr val="C6CE86"/>
    <a:srgbClr val="92E6B4"/>
    <a:srgbClr val="64ECF1"/>
    <a:srgbClr val="F0B682"/>
    <a:srgbClr val="90DFB0"/>
    <a:srgbClr val="FFA2A2"/>
    <a:srgbClr val="62E8EC"/>
    <a:srgbClr val="78ED54"/>
    <a:srgbClr val="EB9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360" y="96"/>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10/10/2020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a:t>
            </a:r>
            <a:r>
              <a:rPr lang="en-US" sz="3600">
                <a:latin typeface="Arial" panose="020B0604020202020204" pitchFamily="34" charset="0"/>
                <a:cs typeface="Arial" panose="020B0604020202020204" pitchFamily="34" charset="0"/>
              </a:rPr>
              <a:t>phylogenomic survey of bioactive metabolites in </a:t>
            </a:r>
            <a:r>
              <a:rPr lang="en-US" sz="3600" i="1">
                <a:latin typeface="Arial" panose="020B0604020202020204" pitchFamily="34" charset="0"/>
                <a:cs typeface="Arial" panose="020B0604020202020204" pitchFamily="34" charset="0"/>
              </a:rPr>
              <a:t>Scutellaria </a:t>
            </a:r>
            <a:r>
              <a:rPr lang="en-US" sz="3600">
                <a:latin typeface="Arial" panose="020B0604020202020204" pitchFamily="34" charset="0"/>
                <a:cs typeface="Arial" panose="020B0604020202020204" pitchFamily="34" charset="0"/>
              </a:rPr>
              <a:t>reveals multiple species with significant medicinal potential</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Maximum likelihood phylogenetic </a:t>
            </a:r>
            <a:r>
              <a:rPr lang="en-US" sz="1000" dirty="0">
                <a:latin typeface="Arial" panose="020B0604020202020204" pitchFamily="34" charset="0"/>
                <a:cs typeface="Arial" panose="020B0604020202020204" pitchFamily="34" charset="0"/>
              </a:rPr>
              <a:t>tree inferred </a:t>
            </a:r>
            <a:r>
              <a:rPr lang="en-US" sz="1000">
                <a:latin typeface="Arial" panose="020B0604020202020204" pitchFamily="34" charset="0"/>
                <a:cs typeface="Arial" panose="020B0604020202020204" pitchFamily="34" charset="0"/>
              </a:rPr>
              <a:t>from 3 chloroplast genome regions for 51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and 1 outgroup</a:t>
            </a:r>
            <a:r>
              <a:rPr lang="en-US" sz="1000" i="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To </a:t>
            </a:r>
            <a:r>
              <a:rPr lang="en-US" sz="1000" dirty="0">
                <a:latin typeface="Arial" panose="020B0604020202020204" pitchFamily="34" charset="0"/>
                <a:cs typeface="Arial" panose="020B0604020202020204" pitchFamily="34" charset="0"/>
              </a:rPr>
              <a:t>facilitate downstream analysis, the </a:t>
            </a:r>
            <a:r>
              <a:rPr lang="en-US" sz="1000">
                <a:latin typeface="Arial" panose="020B0604020202020204" pitchFamily="34" charset="0"/>
                <a:cs typeface="Arial" panose="020B0604020202020204" pitchFamily="34" charset="0"/>
              </a:rPr>
              <a:t>tree is </a:t>
            </a:r>
            <a:r>
              <a:rPr lang="en-US" sz="1000" dirty="0">
                <a:latin typeface="Arial" panose="020B0604020202020204" pitchFamily="34" charset="0"/>
                <a:cs typeface="Arial" panose="020B0604020202020204" pitchFamily="34" charset="0"/>
              </a:rPr>
              <a:t>subdivided </a:t>
            </a:r>
            <a:r>
              <a:rPr lang="en-US" sz="1000">
                <a:latin typeface="Arial" panose="020B0604020202020204" pitchFamily="34" charset="0"/>
                <a:cs typeface="Arial" panose="020B0604020202020204" pitchFamily="34" charset="0"/>
              </a:rPr>
              <a:t>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82345A1-531B-4A8E-8F06-A68699D9E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38" y="0"/>
            <a:ext cx="6043723" cy="9504402"/>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DBD29CA-3B21-41D1-885E-0C72B060E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098" y="4272231"/>
            <a:ext cx="3791032" cy="4061820"/>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A429536F-58A0-4A48-A929-EFD6442D6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8796" y="184665"/>
            <a:ext cx="3878334" cy="3878334"/>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2FC9AFB2-AB77-4DE6-A8AA-DBD9D1CAA2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70" y="46166"/>
            <a:ext cx="3382686" cy="8459104"/>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a:t>
            </a:r>
            <a:r>
              <a:rPr lang="en-US" sz="1000">
                <a:latin typeface="Arial" panose="020B0604020202020204" pitchFamily="34" charset="0"/>
                <a:cs typeface="Arial" panose="020B0604020202020204" pitchFamily="34" charset="0"/>
              </a:rPr>
              <a:t>data. Data for fresh tissue samples is shown with units of µmol/5 g fresh weight, and data for herbarium tissue samples with units of µmol/0.5 g dry weight. Species for which fresh tissue was used are indicated by an asterisk on the right side of the heatmap. </a:t>
            </a:r>
            <a:r>
              <a:rPr lang="en-US" sz="1000" dirty="0">
                <a:latin typeface="Arial" panose="020B0604020202020204" pitchFamily="34" charset="0"/>
                <a:cs typeface="Arial" panose="020B0604020202020204" pitchFamily="34" charset="0"/>
              </a:rPr>
              <a:t>Colored circles next to species names indicate phylogenetic clade, as shown in Figure 1. An empty circle indicates that the species was not included in the tree from Figure 1</a:t>
            </a:r>
            <a:r>
              <a:rPr lang="en-US" sz="100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a:t>
            </a:r>
            <a:r>
              <a:rPr lang="en-US" sz="1000">
                <a:latin typeface="Arial" panose="020B0604020202020204" pitchFamily="34" charset="0"/>
                <a:cs typeface="Arial" panose="020B0604020202020204" pitchFamily="34" charset="0"/>
              </a:rPr>
              <a:t>) individual results </a:t>
            </a:r>
            <a:r>
              <a:rPr lang="en-US" sz="1000" dirty="0">
                <a:latin typeface="Arial" panose="020B0604020202020204" pitchFamily="34" charset="0"/>
                <a:cs typeface="Arial" panose="020B0604020202020204" pitchFamily="34" charset="0"/>
              </a:rPr>
              <a:t>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a:t>
            </a:r>
            <a:r>
              <a:rPr lang="en-US" sz="1000">
                <a:latin typeface="Arial" panose="020B0604020202020204" pitchFamily="34" charset="0"/>
                <a:cs typeface="Arial" panose="020B0604020202020204" pitchFamily="34" charset="0"/>
              </a:rPr>
              <a:t>1. The percentage of total variance explained by each principal component is next to each axis title. (</a:t>
            </a:r>
            <a:r>
              <a:rPr lang="en-US" sz="1000" dirty="0">
                <a:latin typeface="Arial" panose="020B0604020202020204" pitchFamily="34" charset="0"/>
                <a:cs typeface="Arial" panose="020B0604020202020204" pitchFamily="34" charset="0"/>
              </a:rPr>
              <a:t>C) </a:t>
            </a:r>
            <a:r>
              <a:rPr lang="en-US" sz="1000">
                <a:latin typeface="Arial" panose="020B0604020202020204" pitchFamily="34" charset="0"/>
                <a:cs typeface="Arial" panose="020B0604020202020204" pitchFamily="34" charset="0"/>
              </a:rPr>
              <a:t>Variable loadings </a:t>
            </a:r>
            <a:r>
              <a:rPr lang="en-US" sz="1000" dirty="0">
                <a:latin typeface="Arial" panose="020B0604020202020204" pitchFamily="34" charset="0"/>
                <a:cs typeface="Arial" panose="020B0604020202020204" pitchFamily="34" charset="0"/>
              </a:rPr>
              <a:t>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the site of accumulation that is predicted by the proposed flavonoid pathway for </a:t>
            </a:r>
            <a:r>
              <a:rPr lang="en-US" sz="1000" i="1" dirty="0">
                <a:latin typeface="Arial" panose="020B0604020202020204" pitchFamily="34" charset="0"/>
                <a:cs typeface="Arial" panose="020B0604020202020204" pitchFamily="34" charset="0"/>
              </a:rPr>
              <a:t>S</a:t>
            </a:r>
            <a:r>
              <a:rPr lang="en-US" sz="1000" i="1">
                <a:latin typeface="Arial" panose="020B0604020202020204" pitchFamily="34" charset="0"/>
                <a:cs typeface="Arial" panose="020B0604020202020204" pitchFamily="34" charset="0"/>
              </a:rPr>
              <a:t>. baicalensis</a:t>
            </a:r>
            <a:r>
              <a:rPr lang="en-US" sz="1000">
                <a:latin typeface="Arial" panose="020B0604020202020204" pitchFamily="34" charset="0"/>
                <a:cs typeface="Arial" panose="020B0604020202020204" pitchFamily="34" charset="0"/>
              </a:rPr>
              <a:t>, or in the case of acetoside, by previous studies in </a:t>
            </a:r>
            <a:r>
              <a:rPr lang="en-US" sz="1000" i="1">
                <a:latin typeface="Arial" panose="020B0604020202020204" pitchFamily="34" charset="0"/>
                <a:cs typeface="Arial" panose="020B0604020202020204" pitchFamily="34" charset="0"/>
              </a:rPr>
              <a:t>S. baicalensis</a:t>
            </a:r>
            <a:r>
              <a:rPr lang="en-US" sz="100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156132"/>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3. </a:t>
            </a:r>
            <a:r>
              <a:rPr lang="en-US" sz="1000">
                <a:latin typeface="Arial" panose="020B0604020202020204" pitchFamily="34" charset="0"/>
                <a:cs typeface="Arial" panose="020B0604020202020204" pitchFamily="34" charset="0"/>
              </a:rPr>
              <a:t>Representative </a:t>
            </a:r>
            <a:r>
              <a:rPr lang="en-US" sz="1000" dirty="0">
                <a:latin typeface="Arial" panose="020B0604020202020204" pitchFamily="34" charset="0"/>
                <a:cs typeface="Arial" panose="020B0604020202020204" pitchFamily="34" charset="0"/>
              </a:rPr>
              <a:t>images </a:t>
            </a:r>
            <a:r>
              <a:rPr lang="en-US" sz="1000">
                <a:latin typeface="Arial" panose="020B0604020202020204" pitchFamily="34" charset="0"/>
                <a:cs typeface="Arial" panose="020B0604020202020204" pitchFamily="34" charset="0"/>
              </a:rPr>
              <a:t>of 14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selected for additional metabolite and genome size profiling. </a:t>
            </a:r>
            <a:r>
              <a:rPr lang="en-US" sz="1000" dirty="0">
                <a:latin typeface="Arial" panose="020B0604020202020204" pitchFamily="34" charset="0"/>
                <a:cs typeface="Arial" panose="020B0604020202020204" pitchFamily="34" charset="0"/>
              </a:rPr>
              <a:t>Scale bar in bottom left of images represents a length of 5 cm. Images without a scale </a:t>
            </a:r>
            <a:r>
              <a:rPr lang="en-US" sz="1000">
                <a:latin typeface="Arial" panose="020B0604020202020204" pitchFamily="34" charset="0"/>
                <a:cs typeface="Arial" panose="020B0604020202020204" pitchFamily="34" charset="0"/>
              </a:rPr>
              <a:t>bar did not </a:t>
            </a:r>
            <a:r>
              <a:rPr lang="en-US" sz="1000" dirty="0">
                <a:latin typeface="Arial" panose="020B0604020202020204" pitchFamily="34" charset="0"/>
                <a:cs typeface="Arial" panose="020B0604020202020204" pitchFamily="34" charset="0"/>
              </a:rPr>
              <a:t>have a ruler included in the image. Colored circles next to species names indicate the clade which the species </a:t>
            </a:r>
            <a:r>
              <a:rPr lang="en-US" sz="1000">
                <a:latin typeface="Arial" panose="020B0604020202020204" pitchFamily="34" charset="0"/>
                <a:cs typeface="Arial" panose="020B0604020202020204" pitchFamily="34" charset="0"/>
              </a:rPr>
              <a:t>belongs to, as indicated in Figure 1.</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363728" y="4630091"/>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142771" y="4631504"/>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715543" y="670164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402232" y="655306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328148" y="4558655"/>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F2B57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2E6B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64ECF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06570" y="659897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4. </a:t>
            </a:r>
            <a:r>
              <a:rPr lang="en-US" sz="1000">
                <a:latin typeface="Arial" panose="020B0604020202020204" pitchFamily="34" charset="0"/>
                <a:cs typeface="Arial" panose="020B0604020202020204" pitchFamily="34" charset="0"/>
              </a:rPr>
              <a:t>Organ-specific metabolite </a:t>
            </a:r>
            <a:r>
              <a:rPr lang="en-US" sz="1000" dirty="0">
                <a:latin typeface="Arial" panose="020B0604020202020204" pitchFamily="34" charset="0"/>
                <a:cs typeface="Arial" panose="020B0604020202020204" pitchFamily="34" charset="0"/>
              </a:rPr>
              <a:t>data collected </a:t>
            </a:r>
            <a:r>
              <a:rPr lang="en-US" sz="1000">
                <a:latin typeface="Arial" panose="020B0604020202020204" pitchFamily="34" charset="0"/>
                <a:cs typeface="Arial" panose="020B0604020202020204" pitchFamily="34" charset="0"/>
              </a:rPr>
              <a:t>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Species are ordered based on phylogenetic </a:t>
            </a:r>
            <a:r>
              <a:rPr lang="en-US" sz="1000">
                <a:latin typeface="Arial" panose="020B0604020202020204" pitchFamily="34" charset="0"/>
                <a:cs typeface="Arial" panose="020B0604020202020204" pitchFamily="34" charset="0"/>
              </a:rPr>
              <a:t>relationship determined </a:t>
            </a:r>
            <a:r>
              <a:rPr lang="en-US" sz="1000" dirty="0">
                <a:latin typeface="Arial" panose="020B0604020202020204" pitchFamily="34" charset="0"/>
                <a:cs typeface="Arial" panose="020B0604020202020204" pitchFamily="34" charset="0"/>
              </a:rPr>
              <a:t>from chloroplast genome </a:t>
            </a:r>
            <a:r>
              <a:rPr lang="en-US" sz="1000">
                <a:latin typeface="Arial" panose="020B0604020202020204" pitchFamily="34" charset="0"/>
                <a:cs typeface="Arial" panose="020B0604020202020204" pitchFamily="34" charset="0"/>
              </a:rPr>
              <a:t>data, and colored </a:t>
            </a:r>
            <a:r>
              <a:rPr lang="en-US" sz="10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a:t>
            </a:r>
            <a:r>
              <a:rPr lang="en-US" sz="1000">
                <a:latin typeface="Arial" panose="020B0604020202020204" pitchFamily="34" charset="0"/>
                <a:cs typeface="Arial" panose="020B0604020202020204" pitchFamily="34" charset="0"/>
              </a:rPr>
              <a:t>1.</a:t>
            </a:r>
            <a:endParaRPr lang="en-US" sz="1000" b="1" dirty="0">
              <a:latin typeface="Arial" panose="020B0604020202020204" pitchFamily="34" charset="0"/>
              <a:cs typeface="Arial" panose="020B0604020202020204" pitchFamily="34" charset="0"/>
            </a:endParaRPr>
          </a:p>
        </p:txBody>
      </p:sp>
      <p:pic>
        <p:nvPicPr>
          <p:cNvPr id="14" name="Picture 13" descr="A picture containing chart&#10;&#10;Description automatically generated">
            <a:extLst>
              <a:ext uri="{FF2B5EF4-FFF2-40B4-BE49-F238E27FC236}">
                <a16:creationId xmlns:a16="http://schemas.microsoft.com/office/drawing/2014/main" id="{C363CCBD-578F-49ED-A796-4A4D242BE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315" y="2170284"/>
            <a:ext cx="1345690" cy="3498793"/>
          </a:xfrm>
          <a:prstGeom prst="rect">
            <a:avLst/>
          </a:prstGeom>
        </p:spPr>
      </p:pic>
      <p:pic>
        <p:nvPicPr>
          <p:cNvPr id="3" name="Picture 2" descr="Chart, bar chart&#10;&#10;Description automatically generated">
            <a:extLst>
              <a:ext uri="{FF2B5EF4-FFF2-40B4-BE49-F238E27FC236}">
                <a16:creationId xmlns:a16="http://schemas.microsoft.com/office/drawing/2014/main" id="{1355066A-BD57-4555-8B31-F0A40041102B}"/>
              </a:ext>
            </a:extLst>
          </p:cNvPr>
          <p:cNvPicPr>
            <a:picLocks noChangeAspect="1"/>
          </p:cNvPicPr>
          <p:nvPr/>
        </p:nvPicPr>
        <p:blipFill rotWithShape="1">
          <a:blip r:embed="rId3">
            <a:extLst>
              <a:ext uri="{28A0092B-C50C-407E-A947-70E740481C1C}">
                <a14:useLocalDpi xmlns:a14="http://schemas.microsoft.com/office/drawing/2010/main" val="0"/>
              </a:ext>
            </a:extLst>
          </a:blip>
          <a:srcRect b="46361"/>
          <a:stretch/>
        </p:blipFill>
        <p:spPr>
          <a:xfrm>
            <a:off x="601480" y="119603"/>
            <a:ext cx="5551835" cy="2481228"/>
          </a:xfrm>
          <a:prstGeom prst="rect">
            <a:avLst/>
          </a:prstGeom>
        </p:spPr>
      </p:pic>
      <p:pic>
        <p:nvPicPr>
          <p:cNvPr id="8" name="Picture 7" descr="Chart&#10;&#10;Description automatically generated">
            <a:extLst>
              <a:ext uri="{FF2B5EF4-FFF2-40B4-BE49-F238E27FC236}">
                <a16:creationId xmlns:a16="http://schemas.microsoft.com/office/drawing/2014/main" id="{AE1BCD55-1046-4268-87B6-0068AF1D9076}"/>
              </a:ext>
            </a:extLst>
          </p:cNvPr>
          <p:cNvPicPr>
            <a:picLocks noChangeAspect="1"/>
          </p:cNvPicPr>
          <p:nvPr/>
        </p:nvPicPr>
        <p:blipFill rotWithShape="1">
          <a:blip r:embed="rId4">
            <a:extLst>
              <a:ext uri="{28A0092B-C50C-407E-A947-70E740481C1C}">
                <a14:useLocalDpi xmlns:a14="http://schemas.microsoft.com/office/drawing/2010/main" val="0"/>
              </a:ext>
            </a:extLst>
          </a:blip>
          <a:srcRect b="11106"/>
          <a:stretch/>
        </p:blipFill>
        <p:spPr>
          <a:xfrm>
            <a:off x="601480" y="5238531"/>
            <a:ext cx="5551835" cy="4111983"/>
          </a:xfrm>
          <a:prstGeom prst="rect">
            <a:avLst/>
          </a:prstGeom>
        </p:spPr>
      </p:pic>
      <p:pic>
        <p:nvPicPr>
          <p:cNvPr id="11" name="Picture 10" descr="Chart&#10;&#10;Description automatically generated">
            <a:extLst>
              <a:ext uri="{FF2B5EF4-FFF2-40B4-BE49-F238E27FC236}">
                <a16:creationId xmlns:a16="http://schemas.microsoft.com/office/drawing/2014/main" id="{D6BA8647-2028-4E4D-9846-833DE7FB0897}"/>
              </a:ext>
            </a:extLst>
          </p:cNvPr>
          <p:cNvPicPr>
            <a:picLocks noChangeAspect="1"/>
          </p:cNvPicPr>
          <p:nvPr/>
        </p:nvPicPr>
        <p:blipFill rotWithShape="1">
          <a:blip r:embed="rId5">
            <a:extLst>
              <a:ext uri="{28A0092B-C50C-407E-A947-70E740481C1C}">
                <a14:useLocalDpi xmlns:a14="http://schemas.microsoft.com/office/drawing/2010/main" val="0"/>
              </a:ext>
            </a:extLst>
          </a:blip>
          <a:srcRect b="46361"/>
          <a:stretch/>
        </p:blipFill>
        <p:spPr>
          <a:xfrm>
            <a:off x="601480" y="2679067"/>
            <a:ext cx="5551835" cy="2481228"/>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5. </a:t>
            </a:r>
            <a:r>
              <a:rPr lang="en-US" sz="1000">
                <a:latin typeface="Arial" panose="020B0604020202020204" pitchFamily="34" charset="0"/>
                <a:cs typeface="Arial" panose="020B0604020202020204" pitchFamily="34" charset="0"/>
              </a:rPr>
              <a:t>Organ-specific oroxyloside (top) and oroxylinA (bottom) concentrations in 14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as determined via High Performance Liquid Chromatography (HPLC). Concentrations shown are averaged from 3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21" name="Picture 20" descr="Chart&#10;&#10;Description automatically generated">
            <a:extLst>
              <a:ext uri="{FF2B5EF4-FFF2-40B4-BE49-F238E27FC236}">
                <a16:creationId xmlns:a16="http://schemas.microsoft.com/office/drawing/2014/main" id="{B637795F-B3CD-4947-A850-8DEF3D119921}"/>
              </a:ext>
            </a:extLst>
          </p:cNvPr>
          <p:cNvPicPr>
            <a:picLocks noChangeAspect="1"/>
          </p:cNvPicPr>
          <p:nvPr/>
        </p:nvPicPr>
        <p:blipFill rotWithShape="1">
          <a:blip r:embed="rId2">
            <a:extLst>
              <a:ext uri="{28A0092B-C50C-407E-A947-70E740481C1C}">
                <a14:useLocalDpi xmlns:a14="http://schemas.microsoft.com/office/drawing/2010/main" val="0"/>
              </a:ext>
            </a:extLst>
          </a:blip>
          <a:srcRect t="6311" b="3314"/>
          <a:stretch/>
        </p:blipFill>
        <p:spPr>
          <a:xfrm>
            <a:off x="1043353" y="4265439"/>
            <a:ext cx="5879098" cy="4251305"/>
          </a:xfrm>
          <a:prstGeom prst="rect">
            <a:avLst/>
          </a:prstGeom>
        </p:spPr>
      </p:pic>
      <p:pic>
        <p:nvPicPr>
          <p:cNvPr id="23" name="Picture 22" descr="Chart&#10;&#10;Description automatically generated">
            <a:extLst>
              <a:ext uri="{FF2B5EF4-FFF2-40B4-BE49-F238E27FC236}">
                <a16:creationId xmlns:a16="http://schemas.microsoft.com/office/drawing/2014/main" id="{5AFDF1C3-18AE-400B-BAFD-10823D2FFD99}"/>
              </a:ext>
            </a:extLst>
          </p:cNvPr>
          <p:cNvPicPr>
            <a:picLocks noChangeAspect="1"/>
          </p:cNvPicPr>
          <p:nvPr/>
        </p:nvPicPr>
        <p:blipFill rotWithShape="1">
          <a:blip r:embed="rId3">
            <a:extLst>
              <a:ext uri="{28A0092B-C50C-407E-A947-70E740481C1C}">
                <a14:useLocalDpi xmlns:a14="http://schemas.microsoft.com/office/drawing/2010/main" val="0"/>
              </a:ext>
            </a:extLst>
          </a:blip>
          <a:srcRect b="35014"/>
          <a:stretch/>
        </p:blipFill>
        <p:spPr>
          <a:xfrm>
            <a:off x="974515" y="1208469"/>
            <a:ext cx="5947936" cy="3056970"/>
          </a:xfrm>
          <a:prstGeom prst="rect">
            <a:avLst/>
          </a:prstGeom>
        </p:spPr>
      </p:pic>
    </p:spTree>
    <p:extLst>
      <p:ext uri="{BB962C8B-B14F-4D97-AF65-F5344CB8AC3E}">
        <p14:creationId xmlns:p14="http://schemas.microsoft.com/office/powerpoint/2010/main" val="333119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385882" y="2471876"/>
            <a:ext cx="700063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 </a:t>
            </a:r>
            <a:r>
              <a:rPr lang="en-US" sz="1000">
                <a:latin typeface="Arial" panose="020B0604020202020204" pitchFamily="34" charset="0"/>
                <a:cs typeface="Arial" panose="020B0604020202020204" pitchFamily="34" charset="0"/>
              </a:rPr>
              <a:t>Genome size and chromosome number data for 14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a:latin typeface="Arial" panose="020B0604020202020204" pitchFamily="34" charset="0"/>
                <a:cs typeface="Arial" panose="020B0604020202020204" pitchFamily="34" charset="0"/>
              </a:rPr>
              <a:t>S. wrightii </a:t>
            </a:r>
            <a:r>
              <a:rPr lang="en-US" sz="1000">
                <a:latin typeface="Arial" panose="020B0604020202020204" pitchFamily="34" charset="0"/>
                <a:cs typeface="Arial" panose="020B0604020202020204" pitchFamily="34" charset="0"/>
              </a:rPr>
              <a:t>was not included in the flow cytometry procedure, and neither genome size nor chromosome data has been published. Cell </a:t>
            </a:r>
            <a:r>
              <a:rPr lang="en-US" sz="1000" dirty="0">
                <a:latin typeface="Arial" panose="020B0604020202020204" pitchFamily="34" charset="0"/>
                <a:cs typeface="Arial" panose="020B0604020202020204" pitchFamily="34" charset="0"/>
              </a:rPr>
              <a:t>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426749478"/>
              </p:ext>
            </p:extLst>
          </p:nvPr>
        </p:nvGraphicFramePr>
        <p:xfrm>
          <a:off x="385883" y="3179762"/>
          <a:ext cx="7000636" cy="4639769"/>
        </p:xfrm>
        <a:graphic>
          <a:graphicData uri="http://schemas.openxmlformats.org/drawingml/2006/table">
            <a:tbl>
              <a:tblPr firstRow="1" bandRow="1">
                <a:tableStyleId>{5C22544A-7EE6-4342-B048-85BDC9FD1C3A}</a:tableStyleId>
              </a:tblPr>
              <a:tblGrid>
                <a:gridCol w="1791847">
                  <a:extLst>
                    <a:ext uri="{9D8B030D-6E8A-4147-A177-3AD203B41FA5}">
                      <a16:colId xmlns:a16="http://schemas.microsoft.com/office/drawing/2014/main" val="2029667026"/>
                    </a:ext>
                  </a:extLst>
                </a:gridCol>
                <a:gridCol w="1566961">
                  <a:extLst>
                    <a:ext uri="{9D8B030D-6E8A-4147-A177-3AD203B41FA5}">
                      <a16:colId xmlns:a16="http://schemas.microsoft.com/office/drawing/2014/main" val="2119709971"/>
                    </a:ext>
                  </a:extLst>
                </a:gridCol>
                <a:gridCol w="1729625">
                  <a:extLst>
                    <a:ext uri="{9D8B030D-6E8A-4147-A177-3AD203B41FA5}">
                      <a16:colId xmlns:a16="http://schemas.microsoft.com/office/drawing/2014/main" val="1474592217"/>
                    </a:ext>
                  </a:extLst>
                </a:gridCol>
                <a:gridCol w="1912203">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a:txBody>
                    <a:bodyPr/>
                    <a:lstStyle/>
                    <a:p>
                      <a:r>
                        <a:rPr lang="en-US" sz="1000" b="0" i="1">
                          <a:latin typeface="Arial" panose="020B0604020202020204" pitchFamily="34" charset="0"/>
                          <a:cs typeface="Arial" panose="020B0604020202020204" pitchFamily="34" charset="0"/>
                        </a:rPr>
                        <a:t>S. havanensis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r>
                        <a:rPr lang="en-US" sz="1000">
                          <a:latin typeface="Arial" panose="020B0604020202020204" pitchFamily="34" charset="0"/>
                          <a:cs typeface="Arial" panose="020B0604020202020204" pitchFamily="34" charset="0"/>
                        </a:rPr>
                        <a:t>0.37± 0.03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extLst>
                  <a:ext uri="{0D108BD9-81ED-4DB2-BD59-A6C34878D82A}">
                    <a16:rowId xmlns:a16="http://schemas.microsoft.com/office/drawing/2014/main" val="645937159"/>
                  </a:ext>
                </a:extLst>
              </a:tr>
              <a:tr h="256386">
                <a:tc>
                  <a:txBody>
                    <a:bodyPr/>
                    <a:lstStyle/>
                    <a:p>
                      <a:r>
                        <a:rPr lang="en-US" sz="1000" i="1">
                          <a:latin typeface="Arial" panose="020B0604020202020204" pitchFamily="34" charset="0"/>
                          <a:cs typeface="Arial" panose="020B0604020202020204" pitchFamily="34" charset="0"/>
                        </a:rPr>
                        <a:t>S. insignis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83653318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656300199"/>
                  </a:ext>
                </a:extLst>
              </a:tr>
              <a:tr h="256386">
                <a:tc>
                  <a:txBody>
                    <a:bodyPr/>
                    <a:lstStyle/>
                    <a:p>
                      <a:r>
                        <a:rPr lang="en-US" sz="1000" i="1">
                          <a:latin typeface="Arial" panose="020B0604020202020204" pitchFamily="34" charset="0"/>
                          <a:cs typeface="Arial" panose="020B0604020202020204" pitchFamily="34" charset="0"/>
                        </a:rPr>
                        <a:t>S. barbata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0.52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1736535402"/>
                  </a:ext>
                </a:extLst>
              </a:tr>
              <a:tr h="256386">
                <a:tc>
                  <a:txBody>
                    <a:bodyPr/>
                    <a:lstStyle/>
                    <a:p>
                      <a:r>
                        <a:rPr lang="en-US" sz="1000" i="1">
                          <a:latin typeface="Arial" panose="020B0604020202020204" pitchFamily="34" charset="0"/>
                          <a:cs typeface="Arial" panose="020B0604020202020204" pitchFamily="34" charset="0"/>
                        </a:rPr>
                        <a:t>S. racemosa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2515768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182290418"/>
                  </a:ext>
                </a:extLst>
              </a:tr>
              <a:tr h="256386">
                <a:tc>
                  <a:txBody>
                    <a:bodyPr/>
                    <a:lstStyle/>
                    <a:p>
                      <a:r>
                        <a:rPr lang="en-US" sz="1000" i="1">
                          <a:latin typeface="Arial" panose="020B0604020202020204" pitchFamily="34" charset="0"/>
                          <a:cs typeface="Arial" panose="020B0604020202020204" pitchFamily="34" charset="0"/>
                        </a:rPr>
                        <a:t>S. dependens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0.01</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201326191"/>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1762119028"/>
                  </a:ext>
                </a:extLst>
              </a:tr>
              <a:tr h="256386">
                <a:tc>
                  <a:txBody>
                    <a:bodyPr/>
                    <a:lstStyle/>
                    <a:p>
                      <a:r>
                        <a:rPr lang="en-US" sz="1000" i="1">
                          <a:latin typeface="Arial" panose="020B0604020202020204" pitchFamily="34" charset="0"/>
                          <a:cs typeface="Arial" panose="020B0604020202020204" pitchFamily="34" charset="0"/>
                        </a:rPr>
                        <a:t>S. arenicola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r>
                        <a:rPr lang="en-US" sz="1000">
                          <a:latin typeface="Arial" panose="020B0604020202020204" pitchFamily="34" charset="0"/>
                          <a:cs typeface="Arial" panose="020B0604020202020204" pitchFamily="34" charset="0"/>
                        </a:rPr>
                        <a:t>0.85 ± 0.02</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3053878886"/>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rowSpan="3">
                  <a:txBody>
                    <a:bodyPr/>
                    <a:lstStyle/>
                    <a:p>
                      <a:r>
                        <a:rPr lang="en-US" sz="1000">
                          <a:latin typeface="Arial" panose="020B0604020202020204" pitchFamily="34" charset="0"/>
                          <a:cs typeface="Arial" panose="020B0604020202020204" pitchFamily="34" charset="0"/>
                        </a:rPr>
                        <a:t>0.54 ± 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0.38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(Zhao et al., 2019)</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0.50 ± 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0.38 ± 0.02</a:t>
                      </a:r>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S1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5315</TotalTime>
  <Words>2776</Words>
  <Application>Microsoft Office PowerPoint</Application>
  <PresentationFormat>Custom</PresentationFormat>
  <Paragraphs>566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phylogenomic survey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129</cp:revision>
  <dcterms:created xsi:type="dcterms:W3CDTF">2020-05-26T19:49:14Z</dcterms:created>
  <dcterms:modified xsi:type="dcterms:W3CDTF">2020-10-11T03:58:40Z</dcterms:modified>
</cp:coreProperties>
</file>